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28" r:id="rId3"/>
    <p:sldId id="329" r:id="rId4"/>
    <p:sldId id="264" r:id="rId5"/>
    <p:sldId id="350" r:id="rId6"/>
    <p:sldId id="351" r:id="rId7"/>
    <p:sldId id="352" r:id="rId8"/>
    <p:sldId id="330" r:id="rId9"/>
    <p:sldId id="268" r:id="rId10"/>
    <p:sldId id="293" r:id="rId11"/>
    <p:sldId id="346" r:id="rId12"/>
    <p:sldId id="259" r:id="rId13"/>
    <p:sldId id="331" r:id="rId14"/>
    <p:sldId id="337" r:id="rId15"/>
    <p:sldId id="318" r:id="rId16"/>
    <p:sldId id="341" r:id="rId17"/>
    <p:sldId id="342" r:id="rId18"/>
    <p:sldId id="343" r:id="rId19"/>
    <p:sldId id="344" r:id="rId20"/>
    <p:sldId id="324" r:id="rId21"/>
    <p:sldId id="321" r:id="rId22"/>
    <p:sldId id="306" r:id="rId23"/>
    <p:sldId id="307" r:id="rId24"/>
    <p:sldId id="308" r:id="rId25"/>
    <p:sldId id="313" r:id="rId26"/>
    <p:sldId id="339" r:id="rId27"/>
    <p:sldId id="312" r:id="rId28"/>
    <p:sldId id="274" r:id="rId29"/>
    <p:sldId id="292" r:id="rId30"/>
    <p:sldId id="332" r:id="rId31"/>
    <p:sldId id="281" r:id="rId32"/>
    <p:sldId id="335" r:id="rId33"/>
    <p:sldId id="333" r:id="rId34"/>
    <p:sldId id="288" r:id="rId35"/>
    <p:sldId id="338" r:id="rId36"/>
    <p:sldId id="261" r:id="rId37"/>
    <p:sldId id="299" r:id="rId38"/>
    <p:sldId id="269" r:id="rId39"/>
    <p:sldId id="334" r:id="rId40"/>
    <p:sldId id="336" r:id="rId41"/>
    <p:sldId id="273" r:id="rId42"/>
    <p:sldId id="297" r:id="rId43"/>
    <p:sldId id="298" r:id="rId44"/>
    <p:sldId id="301" r:id="rId45"/>
    <p:sldId id="304" r:id="rId46"/>
    <p:sldId id="302" r:id="rId47"/>
    <p:sldId id="305" r:id="rId48"/>
    <p:sldId id="322" r:id="rId49"/>
    <p:sldId id="345" r:id="rId50"/>
    <p:sldId id="347" r:id="rId51"/>
    <p:sldId id="348" r:id="rId52"/>
    <p:sldId id="349" r:id="rId53"/>
    <p:sldId id="325" r:id="rId54"/>
    <p:sldId id="32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368"/>
    <a:srgbClr val="FFA602"/>
    <a:srgbClr val="074B44"/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3"/>
    <p:restoredTop sz="94647"/>
  </p:normalViewPr>
  <p:slideViewPr>
    <p:cSldViewPr snapToGrid="0">
      <p:cViewPr varScale="1">
        <p:scale>
          <a:sx n="140" d="100"/>
          <a:sy n="140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15/9/20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15/9/20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anielredondo/TFM_ciencia_de_dato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  <a:solidFill>
            <a:srgbClr val="037368"/>
          </a:solidFill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sz="2200" dirty="0">
                <a:latin typeface="Franklin Gothic Book" panose="020B0503020102020204" pitchFamily="34" charset="0"/>
              </a:rPr>
              <a:t>Máster Universitario Oficial en Ciencia de Datos</a:t>
            </a:r>
            <a:br>
              <a:rPr lang="es-ES" sz="2200" dirty="0">
                <a:latin typeface="Franklin Gothic Book" panose="020B0503020102020204" pitchFamily="34" charset="0"/>
              </a:rPr>
            </a:br>
            <a:r>
              <a:rPr lang="es-ES" sz="2200" dirty="0">
                <a:latin typeface="Franklin Gothic Book" panose="020B05030201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dirty="0">
                <a:solidFill>
                  <a:srgbClr val="037368"/>
                </a:solidFill>
                <a:latin typeface="Franklin Gothic Medium" panose="020B0603020102020204" pitchFamily="34" charset="0"/>
              </a:rPr>
              <a:t>Tutores: Daniel Castillo Secilla, Luis Javier Herrera Maldonado</a:t>
            </a:r>
          </a:p>
          <a:p>
            <a:endParaRPr lang="es-ES" b="1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95BA4D-BE2E-2B44-8C36-FE5C940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47" y="4884526"/>
            <a:ext cx="2062906" cy="1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balanceo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F8A16EE-C3FD-1545-9E8D-B2BCA5F2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81" y="1575826"/>
            <a:ext cx="5875214" cy="4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3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864548" y="3685750"/>
            <a:ext cx="6038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  <a:hlinkClick r:id="rId4"/>
              </a:rPr>
              <a:t>https://github.com/danielredondo/TFM_ciencia_de_datos</a:t>
            </a:r>
            <a:endParaRPr lang="es-ES" sz="1400" dirty="0">
              <a:cs typeface="Courier New" panose="02070309020205020404" pitchFamily="49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12396D4-BCF7-5A4B-9080-86643A2496E8}"/>
              </a:ext>
            </a:extLst>
          </p:cNvPr>
          <p:cNvSpPr txBox="1"/>
          <p:nvPr/>
        </p:nvSpPr>
        <p:spPr>
          <a:xfrm>
            <a:off x="6500414" y="2562358"/>
            <a:ext cx="48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43F6B8-D1BA-F944-8BB3-AF765DE868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583" y="4087052"/>
            <a:ext cx="6608417" cy="23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1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FC47981-EA80-0D4E-97DA-4108B59A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Se han realizado 4 análisis: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Colon-recto </a:t>
            </a:r>
            <a:r>
              <a:rPr lang="es-ES" b="1" dirty="0" err="1"/>
              <a:t>biclase</a:t>
            </a:r>
            <a:r>
              <a:rPr lang="es-ES" b="1" dirty="0"/>
              <a:t> (tumor vs tejido sano)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Colon-recto </a:t>
            </a:r>
            <a:r>
              <a:rPr lang="es-ES" dirty="0" err="1"/>
              <a:t>multiclase</a:t>
            </a:r>
            <a:r>
              <a:rPr lang="es-ES" dirty="0"/>
              <a:t> (adenocarcinoma </a:t>
            </a:r>
            <a:r>
              <a:rPr lang="es-ES" dirty="0" err="1"/>
              <a:t>mucinoso</a:t>
            </a:r>
            <a:r>
              <a:rPr lang="es-ES" dirty="0"/>
              <a:t> vs adenocarcinoma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Hígado </a:t>
            </a:r>
            <a:r>
              <a:rPr lang="es-ES" dirty="0" err="1"/>
              <a:t>biclase</a:t>
            </a:r>
            <a:r>
              <a:rPr lang="es-ES" dirty="0"/>
              <a:t> (tumor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Hígado </a:t>
            </a:r>
            <a:r>
              <a:rPr lang="es-ES" b="1" dirty="0" err="1"/>
              <a:t>multiclase</a:t>
            </a:r>
            <a:r>
              <a:rPr lang="es-ES" b="1" dirty="0"/>
              <a:t> (adenocarcinoma </a:t>
            </a:r>
            <a:r>
              <a:rPr lang="es-ES" b="1" dirty="0" err="1"/>
              <a:t>mucinoso</a:t>
            </a:r>
            <a:r>
              <a:rPr lang="es-ES" b="1" dirty="0"/>
              <a:t> vs adenocarcinoma vs tejido sano).</a:t>
            </a:r>
          </a:p>
        </p:txBody>
      </p:sp>
    </p:spTree>
    <p:extLst>
      <p:ext uri="{BB962C8B-B14F-4D97-AF65-F5344CB8AC3E}">
        <p14:creationId xmlns:p14="http://schemas.microsoft.com/office/powerpoint/2010/main" val="50643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7FB4E-4573-154E-949A-5FDE9BB2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3" y="916679"/>
            <a:ext cx="6246891" cy="546603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AA9653-FDB6-BC4B-9441-9A5116834644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62738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BEST4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VSTM2A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ETV4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SCN7A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RSPO2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RXRG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GLP2R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PHOX2B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C5orf34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SALL4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DHRS7C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POU5F1B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NKX2-3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CEMIP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SCN9A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SGCG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TLX1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89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22EDEC-0AE1-3347-B5B2-6E9933AE1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95" y="1062444"/>
            <a:ext cx="5556069" cy="55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0" y="6051162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547932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5DD89B-CACA-424B-AFF3-11ECDCFE0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5" t="25586" r="10572" b="4151"/>
          <a:stretch/>
        </p:blipFill>
        <p:spPr>
          <a:xfrm>
            <a:off x="1123407" y="1619795"/>
            <a:ext cx="7695782" cy="52382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566115-CA79-694C-967D-B45333CF0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3190" r="74559" b="77786"/>
          <a:stretch/>
        </p:blipFill>
        <p:spPr>
          <a:xfrm>
            <a:off x="7464489" y="1016377"/>
            <a:ext cx="1277588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77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8DD691-BE96-964F-B819-7C438395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4" y="1690632"/>
            <a:ext cx="8133672" cy="50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3468"/>
              </p:ext>
            </p:extLst>
          </p:nvPr>
        </p:nvGraphicFramePr>
        <p:xfrm>
          <a:off x="504826" y="220281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en todos los métodos de clasificación.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5A5B125-9518-C64D-9A0A-4645912482B4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55E8F3D-105A-DE4F-8A55-19CD671DB3DB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0F4C7F-E95E-374C-8BF0-C31CBB0A3C90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40D112-E67D-1D40-9EAA-4640F1812708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1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/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88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81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266774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DFDA00-AD10-5249-BCB8-128FD91C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2" y="1636876"/>
            <a:ext cx="8342811" cy="51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9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7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58446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44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 [5].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759" y="435934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206692" y="2016030"/>
            <a:ext cx="6288714" cy="4529347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04E856-7A24-42CA-B4DA-741DBA55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98" y="2016030"/>
            <a:ext cx="2174523" cy="47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1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13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144001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métodos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En general se han obtenido </a:t>
            </a:r>
            <a:r>
              <a:rPr lang="es-ES" b="1" dirty="0"/>
              <a:t>buenos resultados de clasificación con pocos genes para </a:t>
            </a:r>
            <a:r>
              <a:rPr lang="es-ES" b="1" dirty="0" err="1"/>
              <a:t>mRMR</a:t>
            </a:r>
            <a:r>
              <a:rPr lang="es-ES" b="1" dirty="0"/>
              <a:t> y RF</a:t>
            </a:r>
            <a:r>
              <a:rPr lang="es-ES" dirty="0"/>
              <a:t>, lo que tiene muchas ventajas: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poco </a:t>
            </a:r>
            <a:r>
              <a:rPr lang="es-ES" b="1" dirty="0"/>
              <a:t>coste computacional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abaratamiento de </a:t>
            </a:r>
            <a:r>
              <a:rPr lang="es-ES" b="1" dirty="0"/>
              <a:t>costes de recolección</a:t>
            </a:r>
            <a:r>
              <a:rPr lang="es-ES" dirty="0"/>
              <a:t> de información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gran </a:t>
            </a:r>
            <a:r>
              <a:rPr lang="es-ES" b="1" dirty="0" err="1"/>
              <a:t>interpretabilidad</a:t>
            </a:r>
            <a:r>
              <a:rPr lang="es-ES" dirty="0"/>
              <a:t>, buena </a:t>
            </a:r>
            <a:r>
              <a:rPr lang="es-ES" b="1" dirty="0"/>
              <a:t>visualización de datos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Es necesaria una </a:t>
            </a:r>
            <a:r>
              <a:rPr lang="es-ES" b="1" dirty="0"/>
              <a:t>validación externa </a:t>
            </a:r>
            <a:r>
              <a:rPr lang="es-ES" dirty="0"/>
              <a:t>e </a:t>
            </a:r>
            <a:r>
              <a:rPr lang="es-ES" b="1" dirty="0"/>
              <a:t>interpretaciones clínicas</a:t>
            </a:r>
            <a:r>
              <a:rPr lang="es-ES" dirty="0"/>
              <a:t> para establecer de forma clara una asociación gen-enfermedad.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334005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algoritmos de clasificación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SVM, </a:t>
            </a:r>
            <a:r>
              <a:rPr lang="es-ES" i="1" dirty="0" err="1"/>
              <a:t>random</a:t>
            </a:r>
            <a:r>
              <a:rPr lang="es-ES" i="1" dirty="0"/>
              <a:t> </a:t>
            </a:r>
            <a:r>
              <a:rPr lang="es-ES" i="1" dirty="0" err="1"/>
              <a:t>forest</a:t>
            </a:r>
            <a:r>
              <a:rPr lang="es-ES" i="1" dirty="0"/>
              <a:t> </a:t>
            </a:r>
            <a:r>
              <a:rPr lang="es-ES" dirty="0"/>
              <a:t>y </a:t>
            </a:r>
            <a:r>
              <a:rPr lang="es-ES" dirty="0" err="1"/>
              <a:t>kNN</a:t>
            </a:r>
            <a:r>
              <a:rPr lang="es-ES" dirty="0"/>
              <a:t> obtienen </a:t>
            </a:r>
            <a:r>
              <a:rPr lang="es-ES" b="1" dirty="0"/>
              <a:t>resultados muy similares</a:t>
            </a:r>
            <a:r>
              <a:rPr lang="es-ES" dirty="0"/>
              <a:t>, y consiguen distinguir correctamente entre tejidos tumorales y sanos, con algunos problemas para distinguir entre diferentes tipos de cáncer.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1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La efectividad de los modelos puede favorecer un </a:t>
            </a:r>
            <a:r>
              <a:rPr lang="es-ES" b="1" dirty="0"/>
              <a:t>diagnóstico temprano</a:t>
            </a:r>
            <a:r>
              <a:rPr lang="es-ES" dirty="0"/>
              <a:t>, y por tanto una </a:t>
            </a:r>
            <a:r>
              <a:rPr lang="es-ES" b="1" dirty="0"/>
              <a:t>mejora significativa en el pronóstico </a:t>
            </a:r>
            <a:r>
              <a:rPr lang="es-ES" dirty="0"/>
              <a:t>(mayor efectividad del tratamiento, más supervivencia, mejora de la calidad de vida).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31275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2900" dirty="0"/>
              <a:t>Otros </a:t>
            </a:r>
            <a:r>
              <a:rPr lang="es-ES" sz="2900" b="1" dirty="0"/>
              <a:t>métodos de selección de características </a:t>
            </a:r>
            <a:r>
              <a:rPr lang="es-ES" sz="2900" dirty="0"/>
              <a:t>(p. ej. DARED, DA que añade control de redundancia) y de </a:t>
            </a:r>
            <a:r>
              <a:rPr lang="es-ES" sz="2900" b="1" dirty="0"/>
              <a:t>clasificación</a:t>
            </a:r>
            <a:r>
              <a:rPr lang="es-ES" sz="2900" dirty="0"/>
              <a:t> (p. ej. </a:t>
            </a:r>
            <a:r>
              <a:rPr lang="es-ES" sz="2900" i="1" dirty="0" err="1"/>
              <a:t>ensemble</a:t>
            </a:r>
            <a:r>
              <a:rPr lang="es-ES" sz="2900" dirty="0"/>
              <a:t>).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Combinar análisis de expresión de RNA con análisis de </a:t>
            </a:r>
            <a:r>
              <a:rPr lang="es-ES" sz="2900" b="1" dirty="0" err="1"/>
              <a:t>microRNA</a:t>
            </a:r>
            <a:r>
              <a:rPr lang="es-ES" sz="2900" dirty="0"/>
              <a:t> o </a:t>
            </a:r>
            <a:r>
              <a:rPr lang="es-ES" sz="2900" b="1" dirty="0"/>
              <a:t>alteraciones somáticas</a:t>
            </a:r>
            <a:r>
              <a:rPr lang="es-ES" sz="2900" dirty="0"/>
              <a:t> para mejorar eficiencia.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Mejoras en {</a:t>
            </a:r>
            <a:r>
              <a:rPr lang="es-ES" sz="2900" b="1" i="1" dirty="0" err="1"/>
              <a:t>KnowSeq</a:t>
            </a:r>
            <a:r>
              <a:rPr lang="es-ES" sz="2900" dirty="0"/>
              <a:t>} y </a:t>
            </a:r>
            <a:r>
              <a:rPr lang="es-ES" sz="2400" b="1" i="1" dirty="0" err="1">
                <a:latin typeface="Lucida Console" panose="020B0609040504020204" pitchFamily="49" charset="0"/>
              </a:rPr>
              <a:t>biomarkeRs</a:t>
            </a:r>
            <a:r>
              <a:rPr lang="es-ES" sz="2900" dirty="0"/>
              <a:t>: nuevos gráficos, mejora del </a:t>
            </a:r>
            <a:r>
              <a:rPr lang="es-ES" sz="2900" dirty="0" err="1"/>
              <a:t>tuning</a:t>
            </a:r>
            <a:r>
              <a:rPr lang="es-ES" sz="2900" dirty="0"/>
              <a:t>, redacción de manual de uso, personalización de entrenamiento y test… El </a:t>
            </a:r>
            <a:r>
              <a:rPr lang="es-ES" sz="2900" b="1" dirty="0"/>
              <a:t>código abierto</a:t>
            </a:r>
            <a:r>
              <a:rPr lang="es-ES" sz="2900" dirty="0"/>
              <a:t> favorece la colaboración.</a:t>
            </a:r>
          </a:p>
          <a:p>
            <a:pPr algn="just">
              <a:lnSpc>
                <a:spcPct val="100000"/>
              </a:lnSpc>
            </a:pPr>
            <a:r>
              <a:rPr lang="es-ES" sz="2900" b="1" dirty="0"/>
              <a:t>Artículo científico</a:t>
            </a:r>
            <a:r>
              <a:rPr lang="es-ES" sz="2900" dirty="0"/>
              <a:t> que sintetiza este trabajo.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Global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Observatory</a:t>
            </a:r>
            <a:r>
              <a:rPr lang="es-ES" sz="2500" dirty="0"/>
              <a:t>,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Today</a:t>
            </a:r>
            <a:r>
              <a:rPr lang="es-ES" sz="2500" dirty="0"/>
              <a:t>, Organización Mundial de la Salud.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Red Española de Registros de Cáncer (REDECAN). Estimaciones de la incidencia del cáncer en España, 2020.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Ministerio de Sanidad, Consumo y Bienestar Social. Estadísticas de defunciones según la causa de muerte.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 err="1"/>
              <a:t>KnowSeq</a:t>
            </a:r>
            <a:r>
              <a:rPr lang="es-ES" sz="2500" dirty="0"/>
              <a:t> Castillo-</a:t>
            </a:r>
            <a:r>
              <a:rPr lang="es-ES" sz="2500" dirty="0" err="1"/>
              <a:t>Secilla</a:t>
            </a:r>
            <a:r>
              <a:rPr lang="es-ES" sz="2500" dirty="0"/>
              <a:t> D, </a:t>
            </a:r>
            <a:r>
              <a:rPr lang="es-ES" sz="2500" dirty="0" err="1"/>
              <a:t>Galvez</a:t>
            </a:r>
            <a:r>
              <a:rPr lang="es-ES" sz="2500" dirty="0"/>
              <a:t> JM, Carrillo-</a:t>
            </a:r>
            <a:r>
              <a:rPr lang="es-ES" sz="2500" dirty="0" err="1"/>
              <a:t>Perez</a:t>
            </a:r>
            <a:r>
              <a:rPr lang="es-ES" sz="2500" dirty="0"/>
              <a:t> F, Almeida MV, </a:t>
            </a:r>
            <a:r>
              <a:rPr lang="es-ES" sz="2500" dirty="0" err="1"/>
              <a:t>Ortuno</a:t>
            </a:r>
            <a:r>
              <a:rPr lang="es-ES" sz="2500" dirty="0"/>
              <a:t> FM, Herrera LJ, Rojas. I (2020). </a:t>
            </a:r>
            <a:r>
              <a:rPr lang="es-ES" sz="2500" dirty="0" err="1"/>
              <a:t>KnowSeq</a:t>
            </a:r>
            <a:r>
              <a:rPr lang="es-ES" sz="2500" dirty="0"/>
              <a:t>: </a:t>
            </a:r>
            <a:r>
              <a:rPr lang="es-ES" sz="2500" dirty="0" err="1"/>
              <a:t>KnowSeq</a:t>
            </a:r>
            <a:r>
              <a:rPr lang="es-ES" sz="2500" dirty="0"/>
              <a:t> R/</a:t>
            </a:r>
            <a:r>
              <a:rPr lang="es-ES" sz="2500" dirty="0" err="1"/>
              <a:t>Bioc</a:t>
            </a:r>
            <a:r>
              <a:rPr lang="es-ES" sz="2500" dirty="0"/>
              <a:t> </a:t>
            </a:r>
            <a:r>
              <a:rPr lang="es-ES" sz="2500" dirty="0" err="1"/>
              <a:t>package</a:t>
            </a:r>
            <a:r>
              <a:rPr lang="es-ES" sz="2500" dirty="0"/>
              <a:t>: </a:t>
            </a:r>
            <a:r>
              <a:rPr lang="es-ES" sz="2500" dirty="0" err="1"/>
              <a:t>Beyond</a:t>
            </a:r>
            <a:r>
              <a:rPr lang="es-ES" sz="2500" dirty="0"/>
              <a:t> </a:t>
            </a:r>
            <a:r>
              <a:rPr lang="es-ES" sz="2500" dirty="0" err="1"/>
              <a:t>the</a:t>
            </a:r>
            <a:r>
              <a:rPr lang="es-ES" sz="2500" dirty="0"/>
              <a:t> </a:t>
            </a:r>
            <a:r>
              <a:rPr lang="es-ES" sz="2500" dirty="0" err="1"/>
              <a:t>traditional</a:t>
            </a:r>
            <a:r>
              <a:rPr lang="es-ES" sz="2500" dirty="0"/>
              <a:t> RNA-</a:t>
            </a:r>
            <a:r>
              <a:rPr lang="es-ES" sz="2500" dirty="0" err="1"/>
              <a:t>seq</a:t>
            </a:r>
            <a:r>
              <a:rPr lang="es-ES" sz="2500" dirty="0"/>
              <a:t> pipeline.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/>
              <a:t>Winston Chang, </a:t>
            </a:r>
            <a:r>
              <a:rPr lang="es-ES" sz="2500" dirty="0" err="1"/>
              <a:t>Joe</a:t>
            </a:r>
            <a:r>
              <a:rPr lang="es-ES" sz="2500" dirty="0"/>
              <a:t> </a:t>
            </a:r>
            <a:r>
              <a:rPr lang="es-ES" sz="2500" dirty="0" err="1"/>
              <a:t>Cheng</a:t>
            </a:r>
            <a:r>
              <a:rPr lang="es-ES" sz="2500" dirty="0"/>
              <a:t>, JJ </a:t>
            </a:r>
            <a:r>
              <a:rPr lang="es-ES" sz="2500" dirty="0" err="1"/>
              <a:t>Allaire</a:t>
            </a:r>
            <a:r>
              <a:rPr lang="es-ES" sz="2500" dirty="0"/>
              <a:t>, </a:t>
            </a:r>
            <a:r>
              <a:rPr lang="es-ES" sz="2500" dirty="0" err="1"/>
              <a:t>Yihui</a:t>
            </a:r>
            <a:r>
              <a:rPr lang="es-ES" sz="2500" dirty="0"/>
              <a:t> </a:t>
            </a:r>
            <a:r>
              <a:rPr lang="es-ES" sz="2500" dirty="0" err="1"/>
              <a:t>Xie</a:t>
            </a:r>
            <a:r>
              <a:rPr lang="es-ES" sz="2500" dirty="0"/>
              <a:t>, and Jonathan </a:t>
            </a:r>
            <a:r>
              <a:rPr lang="es-ES" sz="2500" dirty="0" err="1"/>
              <a:t>McPher</a:t>
            </a:r>
            <a:r>
              <a:rPr lang="es-ES" sz="2500" dirty="0"/>
              <a:t>- son. </a:t>
            </a:r>
            <a:r>
              <a:rPr lang="es-ES" sz="2500" dirty="0" err="1"/>
              <a:t>shiny</a:t>
            </a:r>
            <a:r>
              <a:rPr lang="es-ES" sz="2500" dirty="0"/>
              <a:t>: Web </a:t>
            </a:r>
            <a:r>
              <a:rPr lang="es-ES" sz="2500" dirty="0" err="1"/>
              <a:t>Application</a:t>
            </a:r>
            <a:r>
              <a:rPr lang="es-ES" sz="2500" dirty="0"/>
              <a:t> Framework </a:t>
            </a:r>
            <a:r>
              <a:rPr lang="es-ES" sz="2500" dirty="0" err="1"/>
              <a:t>for</a:t>
            </a:r>
            <a:r>
              <a:rPr lang="es-ES" sz="2500" dirty="0"/>
              <a:t> R. </a:t>
            </a:r>
            <a:endParaRPr lang="es-ES" sz="25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561903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96FDF4-4426-3E42-A16F-EE45A21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94" y="4884526"/>
            <a:ext cx="2062906" cy="19734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AB73BC-DDD8-CE46-A60E-05EAC90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5355723"/>
            <a:ext cx="529976" cy="5299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CB9DDB-EE73-0449-AC2A-4258CCE6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5" t="8662" r="21222" b="65333"/>
          <a:stretch/>
        </p:blipFill>
        <p:spPr>
          <a:xfrm>
            <a:off x="238458" y="5924931"/>
            <a:ext cx="629250" cy="625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09AA00-D51C-574D-A269-F4670AEE2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4744581"/>
            <a:ext cx="529976" cy="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9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500" b="1" dirty="0"/>
              <a:t>Algoritmo </a:t>
            </a:r>
            <a:r>
              <a:rPr lang="es-ES" sz="2500" b="1" dirty="0" err="1"/>
              <a:t>mRMR</a:t>
            </a:r>
            <a:r>
              <a:rPr lang="es-ES" sz="2500" b="1" dirty="0"/>
              <a:t> (mínima redundancia, máxima relevancia)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i="1" dirty="0"/>
              <a:t>Etapa inicial:</a:t>
            </a:r>
          </a:p>
          <a:p>
            <a:pPr marL="0" indent="0">
              <a:buNone/>
            </a:pPr>
            <a:r>
              <a:rPr lang="es-ES" sz="2400" dirty="0"/>
              <a:t>Variables seleccionadas = S = Conjunto vacío</a:t>
            </a:r>
          </a:p>
          <a:p>
            <a:pPr marL="0" indent="0">
              <a:buNone/>
            </a:pPr>
            <a:r>
              <a:rPr lang="es-ES" sz="2400" i="1" dirty="0"/>
              <a:t>Paso i:</a:t>
            </a:r>
          </a:p>
          <a:p>
            <a:pPr marL="0" indent="0">
              <a:buNone/>
            </a:pPr>
            <a:r>
              <a:rPr lang="es-ES" sz="2400" dirty="0"/>
              <a:t>Se añade a S la variable X que maximiza: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Donde Y es la variable resultado, e I es la función de información mutua entre dos variables.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5A082D-C291-9148-9929-A14D9FB4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1" b="10331"/>
          <a:stretch/>
        </p:blipFill>
        <p:spPr>
          <a:xfrm>
            <a:off x="1949694" y="4021016"/>
            <a:ext cx="5244612" cy="11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9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5434148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es una enfermedad que se caracteriza por una </a:t>
            </a:r>
            <a:r>
              <a:rPr lang="es-ES" b="1" dirty="0"/>
              <a:t>división incontrolada de las células</a:t>
            </a:r>
            <a:r>
              <a:rPr lang="es-ES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</a:t>
            </a:r>
            <a:r>
              <a:rPr lang="es-ES" b="1" dirty="0"/>
              <a:t>problemas de salud pública</a:t>
            </a:r>
            <a:r>
              <a:rPr lang="es-E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el mundo: 17 millones de casos y 9,4 millones de defunciones al año [1].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España: 249.000 casos, 108.000 defunciones anuales [2, 3].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Gracias al análisis de los </a:t>
            </a:r>
            <a:r>
              <a:rPr lang="es-ES" b="1" dirty="0"/>
              <a:t>genes</a:t>
            </a:r>
            <a:r>
              <a:rPr lang="es-ES" dirty="0"/>
              <a:t> de los pacientes de cáncer se pueden encontrar </a:t>
            </a:r>
            <a:r>
              <a:rPr lang="es-ES" b="1" dirty="0"/>
              <a:t>tratamientos más adecuados </a:t>
            </a:r>
            <a:r>
              <a:rPr lang="es-ES" dirty="0"/>
              <a:t>a cada persona (</a:t>
            </a:r>
            <a:r>
              <a:rPr lang="es-ES" i="1" dirty="0"/>
              <a:t>medicina de precisión</a:t>
            </a:r>
            <a:r>
              <a:rPr lang="es-ES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2500" b="1" dirty="0"/>
              <a:t>Algoritmo RF como algoritmo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La importancia de cada variable se mide como la reducción media en precisión del modelo al </a:t>
            </a:r>
            <a:r>
              <a:rPr lang="es-ES" sz="2400" dirty="0" err="1"/>
              <a:t>aleatorizar</a:t>
            </a:r>
            <a:r>
              <a:rPr lang="es-ES" sz="2400" dirty="0"/>
              <a:t> los valores de la variable manteniendo su distribución.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b="1" dirty="0"/>
              <a:t>Algoritmo DA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Usa una plataforma web (</a:t>
            </a:r>
            <a:r>
              <a:rPr lang="es-ES" sz="2400" i="1" dirty="0" err="1"/>
              <a:t>targetValidation</a:t>
            </a:r>
            <a:r>
              <a:rPr lang="es-ES" sz="2400" dirty="0"/>
              <a:t> de </a:t>
            </a:r>
            <a:r>
              <a:rPr lang="es-ES" sz="2400" i="1" dirty="0"/>
              <a:t>Open Targets</a:t>
            </a:r>
            <a:r>
              <a:rPr lang="es-ES" sz="2400" dirty="0"/>
              <a:t>) para conocer las evidencias científicas sobre asociación gen-enfermedad.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66146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4 genes elegidos con RF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34754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99,67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83283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CD79B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SCN4A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BTK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CLEC3B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CSE1L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BRCA1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SCGN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OSBPL3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PVT1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GDPD5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CPNE7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FGFR2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CDH3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ATP2B3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86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98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9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CE0399-B370-404D-A5D1-86541C19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48870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661279" y="5981714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-478827" y="3703983"/>
            <a:ext cx="22802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A602"/>
                </a:solidFill>
              </a:rPr>
              <a:t>Adenocarcinoma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511EE4-9C8F-4142-A295-23ED13A6B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5054" r="10483" b="3095"/>
          <a:stretch/>
        </p:blipFill>
        <p:spPr>
          <a:xfrm>
            <a:off x="1713053" y="1710087"/>
            <a:ext cx="7430946" cy="514791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55EE2C4-42BE-AD41-9C6D-5711BA18F3E5}"/>
              </a:ext>
            </a:extLst>
          </p:cNvPr>
          <p:cNvSpPr txBox="1"/>
          <p:nvPr/>
        </p:nvSpPr>
        <p:spPr>
          <a:xfrm>
            <a:off x="-478827" y="1819615"/>
            <a:ext cx="22802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Adenocarcinoma</a:t>
            </a:r>
          </a:p>
          <a:p>
            <a:pPr algn="r"/>
            <a:r>
              <a:rPr lang="es-ES" b="1" dirty="0" err="1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mucinoso</a:t>
            </a:r>
            <a:endParaRPr lang="es-ES" b="1" dirty="0">
              <a:ln w="3175">
                <a:solidFill>
                  <a:schemeClr val="tx1"/>
                </a:solidFill>
              </a:ln>
              <a:solidFill>
                <a:srgbClr val="FF2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08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AB8FD4-2D58-B449-8E9D-FF03B088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0" y="1565699"/>
            <a:ext cx="8599989" cy="52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31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59222"/>
              </p:ext>
            </p:extLst>
          </p:nvPr>
        </p:nvGraphicFramePr>
        <p:xfrm>
          <a:off x="504826" y="2198645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560217-C1A8-D94B-BE70-671D41ECF2A5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ACA11BC-FE2B-A241-8D27-1DBC43DB1939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45FE3FC-764A-2C47-92D2-82E169687B25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4E4C8E-F1CB-2E4D-A370-D4CBDC91F561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731783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221037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223748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RF con 9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6466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7870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211512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67798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entre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6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2451</TotalTime>
  <Words>1857</Words>
  <Application>Microsoft Macintosh PowerPoint</Application>
  <PresentationFormat>Presentación en pantalla (4:3)</PresentationFormat>
  <Paragraphs>568</Paragraphs>
  <Slides>54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Courier</vt:lpstr>
      <vt:lpstr>Franklin Gothic Book</vt:lpstr>
      <vt:lpstr>Franklin Gothic Demi Cond</vt:lpstr>
      <vt:lpstr>Franklin Gothic Medium</vt:lpstr>
      <vt:lpstr>Franklin Gothic Medium Cond</vt:lpstr>
      <vt:lpstr>Iowan Old Style Roman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114</cp:revision>
  <dcterms:created xsi:type="dcterms:W3CDTF">2020-09-08T10:40:19Z</dcterms:created>
  <dcterms:modified xsi:type="dcterms:W3CDTF">2020-09-15T11:36:27Z</dcterms:modified>
</cp:coreProperties>
</file>